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9"/>
  </p:notesMasterIdLst>
  <p:handoutMasterIdLst>
    <p:handoutMasterId r:id="rId10"/>
  </p:handoutMasterIdLst>
  <p:sldIdLst>
    <p:sldId id="256" r:id="rId2"/>
    <p:sldId id="258" r:id="rId3"/>
    <p:sldId id="266" r:id="rId4"/>
    <p:sldId id="259" r:id="rId5"/>
    <p:sldId id="269" r:id="rId6"/>
    <p:sldId id="264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DAE7F7-3998-BE4A-B8D9-2E68A4D5205D}">
          <p14:sldIdLst>
            <p14:sldId id="256"/>
            <p14:sldId id="258"/>
            <p14:sldId id="266"/>
            <p14:sldId id="259"/>
            <p14:sldId id="269"/>
            <p14:sldId id="264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rivastava, Pushpraj" initials="SP" lastIdx="1" clrIdx="0">
    <p:extLst>
      <p:ext uri="{19B8F6BF-5375-455C-9EA6-DF929625EA0E}">
        <p15:presenceInfo xmlns:p15="http://schemas.microsoft.com/office/powerpoint/2012/main" userId="S::pushpraj.srivastava@cotiviti.com::b01b2c58-dc4b-4b2a-8d6c-3ebce94a07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0092"/>
    <a:srgbClr val="E6E7E8"/>
    <a:srgbClr val="CACAC8"/>
    <a:srgbClr val="100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9" autoAdjust="0"/>
    <p:restoredTop sz="82878"/>
  </p:normalViewPr>
  <p:slideViewPr>
    <p:cSldViewPr snapToGrid="0" snapToObjects="1" showGuides="1">
      <p:cViewPr varScale="1">
        <p:scale>
          <a:sx n="90" d="100"/>
          <a:sy n="90" d="100"/>
        </p:scale>
        <p:origin x="1040" y="52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BB894-E1A7-FD43-A252-8B5A60C1F34A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FAEE0-8029-A94B-802A-8A286C4D3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32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08FC6-91E6-4FF4-91B0-110CA1AA77DC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A8658-EB80-4DD7-A912-B2638ECE9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03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to </a:t>
            </a:r>
            <a:r>
              <a:rPr lang="en-US" dirty="0" err="1"/>
              <a:t>gitlab</a:t>
            </a:r>
            <a:r>
              <a:rPr lang="en-US" dirty="0"/>
              <a:t> and show error codes.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Open </a:t>
            </a:r>
            <a:r>
              <a:rPr lang="en-US" dirty="0" err="1"/>
              <a:t>MLFlow</a:t>
            </a:r>
            <a:r>
              <a:rPr lang="en-US" dirty="0"/>
              <a:t> and show how two runs can be compared.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Reporting includes - concise emails. information about data quality and its effect on the run. transform the info to language which business understands more.</a:t>
            </a:r>
          </a:p>
          <a:p>
            <a:endParaRPr lang="en-US" dirty="0"/>
          </a:p>
          <a:p>
            <a:r>
              <a:rPr lang="en-US" dirty="0"/>
              <a:t>The changes cannot be brought by just prod-ops team, it would need the help of everyone here and the consumers of our product. </a:t>
            </a:r>
          </a:p>
          <a:p>
            <a:endParaRPr lang="en-US" dirty="0"/>
          </a:p>
          <a:p>
            <a:r>
              <a:rPr lang="en-US" dirty="0"/>
              <a:t>CI/CD - Naresh</a:t>
            </a:r>
          </a:p>
          <a:p>
            <a:endParaRPr lang="en-US" dirty="0"/>
          </a:p>
          <a:p>
            <a:r>
              <a:rPr lang="en-US" dirty="0"/>
              <a:t>Cumulative reports.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09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043" y="2295727"/>
            <a:ext cx="5304175" cy="1253627"/>
          </a:xfrm>
          <a:noFill/>
        </p:spPr>
        <p:txBody>
          <a:bodyPr anchor="b">
            <a:noAutofit/>
          </a:bodyPr>
          <a:lstStyle>
            <a:lvl1pPr algn="l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043" y="3774310"/>
            <a:ext cx="5304175" cy="508228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0BD151-CA4C-C144-964C-BA07C87C7A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t="24742" r="7614" b="25086"/>
          <a:stretch/>
        </p:blipFill>
        <p:spPr>
          <a:xfrm>
            <a:off x="344043" y="661480"/>
            <a:ext cx="2859602" cy="674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3F8D5-CAAE-6A47-8861-17C355046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526" y="32425"/>
            <a:ext cx="1234935" cy="677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9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5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67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Closing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71FDC6-8BC6-0B4E-B9C9-35D772F63119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2140292" y="2755157"/>
            <a:ext cx="486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>
                <a:solidFill>
                  <a:schemeClr val="accent1"/>
                </a:solidFill>
              </a:rPr>
              <a:t>THANK Y</a:t>
            </a:r>
            <a:r>
              <a:rPr lang="en-US" sz="3600" b="1" spc="600" dirty="0">
                <a:solidFill>
                  <a:schemeClr val="accent5"/>
                </a:solidFill>
              </a:rPr>
              <a:t>O</a:t>
            </a:r>
            <a:r>
              <a:rPr lang="en-US" sz="3600" b="1" spc="600" dirty="0">
                <a:solidFill>
                  <a:schemeClr val="accent1"/>
                </a:solidFill>
              </a:rPr>
              <a:t>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9C623-787A-B949-A7A0-557749088B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t="24742" r="7614" b="25086"/>
          <a:stretch/>
        </p:blipFill>
        <p:spPr>
          <a:xfrm>
            <a:off x="3381839" y="4687368"/>
            <a:ext cx="2370450" cy="559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DFCD3-5876-8146-B9D6-2E4E1763D9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" y="6319807"/>
            <a:ext cx="9144000" cy="53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20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3EC3B2-3C94-AB43-BABA-3E7F81EC80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E3230-C088-284C-B79E-9782E7AF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38" y="189100"/>
            <a:ext cx="7715560" cy="59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66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White_wClient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043" y="2295727"/>
            <a:ext cx="5304175" cy="1253627"/>
          </a:xfrm>
          <a:noFill/>
        </p:spPr>
        <p:txBody>
          <a:bodyPr anchor="b">
            <a:noAutofit/>
          </a:bodyPr>
          <a:lstStyle>
            <a:lvl1pPr algn="l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043" y="3774310"/>
            <a:ext cx="5304175" cy="508228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0BD151-CA4C-C144-964C-BA07C87C7A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t="24742" r="7614" b="25086"/>
          <a:stretch/>
        </p:blipFill>
        <p:spPr>
          <a:xfrm>
            <a:off x="344043" y="661480"/>
            <a:ext cx="2859602" cy="674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3F8D5-CAAE-6A47-8861-17C355046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526" y="32425"/>
            <a:ext cx="1234935" cy="677693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6A517D-FDC2-6643-A914-F3E88D677EC1}"/>
              </a:ext>
            </a:extLst>
          </p:cNvPr>
          <p:cNvSpPr/>
          <p:nvPr userDrawn="1"/>
        </p:nvSpPr>
        <p:spPr>
          <a:xfrm>
            <a:off x="344043" y="5071704"/>
            <a:ext cx="2749641" cy="1081169"/>
          </a:xfrm>
          <a:prstGeom prst="roundRect">
            <a:avLst>
              <a:gd name="adj" fmla="val 8025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52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64480" y="2180645"/>
            <a:ext cx="6974586" cy="1097280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664480" y="3425318"/>
            <a:ext cx="6974586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4D9DFE-AD6F-7D42-B633-0143317A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6943965" y="4552547"/>
            <a:ext cx="1228851" cy="31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13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B6A97D-F12B-CF42-9AFE-22FA6872918E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CFD75-118F-B74E-A7AD-948EF5D167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6940923" y="4546063"/>
            <a:ext cx="1234935" cy="3171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480" y="2180645"/>
            <a:ext cx="6974586" cy="1097280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4480" y="3425318"/>
            <a:ext cx="6974586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8728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480" y="2176931"/>
            <a:ext cx="6889259" cy="109728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4480" y="3425318"/>
            <a:ext cx="6889259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2A3BC-B4F1-2341-A8FD-1BDB1C6004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6940923" y="4546063"/>
            <a:ext cx="1234935" cy="317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20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42900" y="1396472"/>
            <a:ext cx="8458200" cy="4780491"/>
          </a:xfrm>
        </p:spPr>
        <p:txBody>
          <a:bodyPr/>
          <a:lstStyle>
            <a:lvl1pPr marL="285750" indent="-285750">
              <a:buFont typeface="Arial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365125"/>
            <a:ext cx="8458200" cy="914400"/>
          </a:xfrm>
        </p:spPr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1497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42900" y="1396472"/>
            <a:ext cx="4155621" cy="4780491"/>
          </a:xfrm>
        </p:spPr>
        <p:txBody>
          <a:bodyPr/>
          <a:lstStyle>
            <a:lvl1pPr marL="285750" indent="-285750">
              <a:buFont typeface="Arial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645479" y="1396472"/>
            <a:ext cx="4155621" cy="4780491"/>
          </a:xfrm>
        </p:spPr>
        <p:txBody>
          <a:bodyPr/>
          <a:lstStyle>
            <a:lvl1pPr marL="285750" indent="-285750">
              <a:buFont typeface="Arial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9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42900" y="1396472"/>
            <a:ext cx="2726871" cy="4780491"/>
          </a:xfrm>
        </p:spPr>
        <p:txBody>
          <a:bodyPr/>
          <a:lstStyle>
            <a:lvl1pPr marL="285750" indent="-285750">
              <a:buFont typeface="Arial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208564" y="1396472"/>
            <a:ext cx="2726871" cy="4780491"/>
          </a:xfrm>
        </p:spPr>
        <p:txBody>
          <a:bodyPr/>
          <a:lstStyle>
            <a:lvl1pPr marL="285750" indent="-285750">
              <a:buFont typeface="Arial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074229" y="1396472"/>
            <a:ext cx="2726871" cy="4780491"/>
          </a:xfrm>
        </p:spPr>
        <p:txBody>
          <a:bodyPr/>
          <a:lstStyle>
            <a:lvl1pPr marL="285750" indent="-285750">
              <a:buFont typeface="Arial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958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42900" y="1396473"/>
            <a:ext cx="4152900" cy="2252964"/>
          </a:xfrm>
        </p:spPr>
        <p:txBody>
          <a:bodyPr/>
          <a:lstStyle>
            <a:lvl1pPr marL="285750" indent="-285750">
              <a:buFont typeface="Arial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648200" y="1396473"/>
            <a:ext cx="4152900" cy="2252964"/>
          </a:xfrm>
        </p:spPr>
        <p:txBody>
          <a:bodyPr/>
          <a:lstStyle>
            <a:lvl1pPr marL="285750" indent="-285750">
              <a:buFont typeface="Arial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42900" y="3862087"/>
            <a:ext cx="4152900" cy="2252964"/>
          </a:xfrm>
        </p:spPr>
        <p:txBody>
          <a:bodyPr/>
          <a:lstStyle>
            <a:lvl1pPr marL="285750" indent="-285750">
              <a:buFont typeface="Arial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648200" y="3862087"/>
            <a:ext cx="4152900" cy="2252964"/>
          </a:xfrm>
        </p:spPr>
        <p:txBody>
          <a:bodyPr/>
          <a:lstStyle>
            <a:lvl1pPr marL="285750" indent="-285750">
              <a:buFont typeface="Arial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35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B3B38B-BBAD-CB4F-B082-D6F36EBDF90A}"/>
              </a:ext>
            </a:extLst>
          </p:cNvPr>
          <p:cNvSpPr/>
          <p:nvPr userDrawn="1"/>
        </p:nvSpPr>
        <p:spPr>
          <a:xfrm>
            <a:off x="0" y="6478169"/>
            <a:ext cx="9144000" cy="38631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F1B53D-38F5-0E4D-9B1B-7F47F0BA2565}"/>
              </a:ext>
            </a:extLst>
          </p:cNvPr>
          <p:cNvSpPr txBox="1"/>
          <p:nvPr userDrawn="1"/>
        </p:nvSpPr>
        <p:spPr>
          <a:xfrm>
            <a:off x="3376277" y="6554790"/>
            <a:ext cx="25506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© 2018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Cotiviti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+mn-ea"/>
                <a:cs typeface="+mn-cs"/>
              </a:rPr>
              <a:t>, Inc. CONFIDENTIAL AND PROPRIETARY 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98AEEC-4E67-7947-AEC3-138046D4C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t="24742" r="7614" b="25086"/>
          <a:stretch/>
        </p:blipFill>
        <p:spPr>
          <a:xfrm>
            <a:off x="342900" y="6504109"/>
            <a:ext cx="1343227" cy="31680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5125"/>
            <a:ext cx="84582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395167"/>
            <a:ext cx="8458200" cy="47817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 noProof="0" dirty="0"/>
              <a:t>Bullet 1</a:t>
            </a:r>
          </a:p>
          <a:p>
            <a:pPr lvl="1"/>
            <a:r>
              <a:rPr lang="en-US" noProof="0" dirty="0"/>
              <a:t>Bullet 2</a:t>
            </a:r>
          </a:p>
          <a:p>
            <a:pPr lvl="2"/>
            <a:r>
              <a:rPr lang="en-US" noProof="0" dirty="0"/>
              <a:t>Bullet 3</a:t>
            </a:r>
          </a:p>
          <a:p>
            <a:pPr lvl="3"/>
            <a:r>
              <a:rPr lang="en-US" noProof="0" dirty="0"/>
              <a:t>Bullet 4</a:t>
            </a:r>
          </a:p>
          <a:p>
            <a:pPr lvl="4"/>
            <a:r>
              <a:rPr lang="en-US" noProof="0" dirty="0"/>
              <a:t>Bullet 5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7419" y="6517079"/>
            <a:ext cx="363682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9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03" r:id="rId2"/>
    <p:sldLayoutId id="2147483705" r:id="rId3"/>
    <p:sldLayoutId id="2147483706" r:id="rId4"/>
    <p:sldLayoutId id="2147483707" r:id="rId5"/>
    <p:sldLayoutId id="2147483675" r:id="rId6"/>
    <p:sldLayoutId id="2147483679" r:id="rId7"/>
    <p:sldLayoutId id="2147483680" r:id="rId8"/>
    <p:sldLayoutId id="2147483681" r:id="rId9"/>
    <p:sldLayoutId id="2147483711" r:id="rId10"/>
    <p:sldLayoutId id="2147483712" r:id="rId11"/>
    <p:sldLayoutId id="2147483727" r:id="rId12"/>
    <p:sldLayoutId id="2147483728" r:id="rId1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3A0092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2"/>
        </a:buClr>
        <a:buSzPct val="9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46430" indent="-308610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2"/>
        </a:buClr>
        <a:buSzPct val="70000"/>
        <a:buFont typeface="Courier New"/>
        <a:buChar char="o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56540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2"/>
        </a:buClr>
        <a:buSzPct val="81000"/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108710" indent="-191770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2"/>
        </a:buClr>
        <a:buSzPct val="75000"/>
        <a:buFont typeface="Lucida Grande"/>
        <a:buChar char="⎼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15720" indent="-187960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2"/>
        </a:buClr>
        <a:buSzPct val="70000"/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openxmlformats.org/officeDocument/2006/relationships/image" Target="../media/image21.tiff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12" Type="http://schemas.openxmlformats.org/officeDocument/2006/relationships/image" Target="../media/image20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tiff"/><Relationship Id="rId11" Type="http://schemas.openxmlformats.org/officeDocument/2006/relationships/image" Target="../media/image19.tiff"/><Relationship Id="rId5" Type="http://schemas.openxmlformats.org/officeDocument/2006/relationships/image" Target="../media/image13.tiff"/><Relationship Id="rId15" Type="http://schemas.openxmlformats.org/officeDocument/2006/relationships/image" Target="../media/image23.tiff"/><Relationship Id="rId10" Type="http://schemas.openxmlformats.org/officeDocument/2006/relationships/image" Target="../media/image18.tiff"/><Relationship Id="rId4" Type="http://schemas.openxmlformats.org/officeDocument/2006/relationships/image" Target="../media/image12.tiff"/><Relationship Id="rId9" Type="http://schemas.openxmlformats.org/officeDocument/2006/relationships/image" Target="../media/image17.tiff"/><Relationship Id="rId14" Type="http://schemas.openxmlformats.org/officeDocument/2006/relationships/image" Target="../media/image2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D0BC-D621-7B42-BB6B-BB6C1F8AB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AI 2020 Team Meeting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318BF-ABA0-F74D-974B-81235B62A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ML-Ops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E56CA-9775-3849-8126-D2C4F00317E0}"/>
              </a:ext>
            </a:extLst>
          </p:cNvPr>
          <p:cNvSpPr txBox="1"/>
          <p:nvPr/>
        </p:nvSpPr>
        <p:spPr>
          <a:xfrm>
            <a:off x="9351264" y="663244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094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C602A6-A0D2-1741-A4C7-78E47A73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CA880-1C81-F846-A9D8-700CAB6DC5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Prod Ops can go through multiple obstacles before providing the final results. Issues it can face are:</a:t>
            </a: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Delay in the data for prediction.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The data received is bad. It might error the pipeline or produce bad results in the end.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Pipeline may go through space issue and fail.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Execution time is slower than expected so it may lead to missing out SLAs.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Our newly added issue which is “Kerberos Authentication Issue”.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08E7E7-6748-EB4F-8F5C-E1B45D238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65125"/>
            <a:ext cx="8458200" cy="525421"/>
          </a:xfrm>
        </p:spPr>
        <p:txBody>
          <a:bodyPr/>
          <a:lstStyle/>
          <a:p>
            <a:r>
              <a:rPr lang="en-US" dirty="0"/>
              <a:t>Troubleshooting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806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4E7C85-47E4-794E-A10F-0CDAE7901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801FA-1713-2743-A22F-8A3CA15D31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5A5F1A-F582-AA47-B652-0E815F55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8E9663-AFD0-0740-8BAD-64AE88D3D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601"/>
            <a:ext cx="9006084" cy="611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7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26F0F5-4FCB-1240-B031-7FD60820B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C6FDD-11C9-5F4A-8592-01C0833B25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2900" y="1396472"/>
            <a:ext cx="8458200" cy="4780491"/>
          </a:xfrm>
        </p:spPr>
        <p:txBody>
          <a:bodyPr/>
          <a:lstStyle/>
          <a:p>
            <a:r>
              <a:rPr lang="en-US" dirty="0"/>
              <a:t>Why maintenance is needed?</a:t>
            </a:r>
          </a:p>
          <a:p>
            <a:pPr lvl="1"/>
            <a:r>
              <a:rPr lang="en-US" dirty="0"/>
              <a:t>Data drift happened over the time.</a:t>
            </a:r>
          </a:p>
          <a:p>
            <a:pPr lvl="1"/>
            <a:r>
              <a:rPr lang="en-US" dirty="0"/>
              <a:t>Model not doing correct prediction.</a:t>
            </a:r>
          </a:p>
          <a:p>
            <a:pPr lvl="1"/>
            <a:r>
              <a:rPr lang="en-US" dirty="0"/>
              <a:t>Model would have become slower.</a:t>
            </a:r>
          </a:p>
          <a:p>
            <a:pPr lvl="1"/>
            <a:r>
              <a:rPr lang="en-US" dirty="0"/>
              <a:t>Data size has increased over the time.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maintenance is done?</a:t>
            </a:r>
          </a:p>
          <a:p>
            <a:pPr lvl="1"/>
            <a:r>
              <a:rPr lang="en-US" dirty="0"/>
              <a:t>Analyzing the data profile reports.</a:t>
            </a:r>
          </a:p>
          <a:p>
            <a:pPr lvl="1"/>
            <a:r>
              <a:rPr lang="en-US" dirty="0"/>
              <a:t>Model retraining.</a:t>
            </a:r>
          </a:p>
          <a:p>
            <a:pPr lvl="1"/>
            <a:r>
              <a:rPr lang="en-US" dirty="0"/>
              <a:t>Performance optimization.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CA437A-6D50-4541-861C-BA0700435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257079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CE111A-D72E-FB42-922D-024972046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79C02-9287-4046-8ACB-AF75F6836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058"/>
            <a:ext cx="9144000" cy="581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92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FC71-CD32-2B46-8A78-884E9AE3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do it?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9D031-65CD-C549-997B-ECF85AEB3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056C9B-F657-1943-9887-D65BA9C41DD0}"/>
              </a:ext>
            </a:extLst>
          </p:cNvPr>
          <p:cNvSpPr txBox="1">
            <a:spLocks/>
          </p:cNvSpPr>
          <p:nvPr/>
        </p:nvSpPr>
        <p:spPr>
          <a:xfrm>
            <a:off x="342900" y="1151226"/>
            <a:ext cx="8458200" cy="465946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3A009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200000"/>
              </a:lnSpc>
              <a:spcBef>
                <a:spcPts val="100"/>
              </a:spcBef>
              <a:spcAft>
                <a:spcPts val="400"/>
              </a:spcAft>
              <a:buClr>
                <a:schemeClr val="accent2"/>
              </a:buClr>
              <a:buSzPct val="90000"/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Skills needed:</a:t>
            </a:r>
          </a:p>
          <a:p>
            <a:pPr marL="742950" lvl="1" indent="-285750">
              <a:lnSpc>
                <a:spcPct val="200000"/>
              </a:lnSpc>
              <a:spcBef>
                <a:spcPts val="100"/>
              </a:spcBef>
              <a:spcAft>
                <a:spcPts val="400"/>
              </a:spcAft>
              <a:buClr>
                <a:schemeClr val="accent2"/>
              </a:buClr>
              <a:buSzPct val="900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different tools such as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MLFlow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Oozie.</a:t>
            </a:r>
          </a:p>
          <a:p>
            <a:pPr marL="742950" lvl="1" indent="-285750">
              <a:lnSpc>
                <a:spcPct val="200000"/>
              </a:lnSpc>
              <a:spcBef>
                <a:spcPts val="100"/>
              </a:spcBef>
              <a:spcAft>
                <a:spcPts val="400"/>
              </a:spcAft>
              <a:buClr>
                <a:schemeClr val="accent2"/>
              </a:buClr>
              <a:buSzPct val="900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Knowledge of H2O AI ( for COB ) and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Datarobot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 </a:t>
            </a:r>
            <a:r>
              <a:rPr lang="en-US" dirty="0"/>
              <a:t>for CCV 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for model retraining.</a:t>
            </a:r>
          </a:p>
          <a:p>
            <a:pPr marL="742950" lvl="1" indent="-285750">
              <a:lnSpc>
                <a:spcPct val="200000"/>
              </a:lnSpc>
              <a:spcBef>
                <a:spcPts val="100"/>
              </a:spcBef>
              <a:spcAft>
                <a:spcPts val="400"/>
              </a:spcAft>
              <a:buClr>
                <a:schemeClr val="accent2"/>
              </a:buClr>
              <a:buSzPct val="900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 skills of different languages such as Python and Scala and their associated libraries for building pipeline and troubleshooting.</a:t>
            </a:r>
          </a:p>
          <a:p>
            <a:pPr marL="742950" lvl="1" indent="-285750">
              <a:lnSpc>
                <a:spcPct val="200000"/>
              </a:lnSpc>
              <a:spcBef>
                <a:spcPts val="100"/>
              </a:spcBef>
              <a:spcAft>
                <a:spcPts val="400"/>
              </a:spcAft>
              <a:buClr>
                <a:schemeClr val="accent2"/>
              </a:buClr>
              <a:buSzPct val="900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 Unix and Hadoop knowledge. </a:t>
            </a:r>
          </a:p>
          <a:p>
            <a:pPr marL="742950" lvl="1" indent="-285750">
              <a:lnSpc>
                <a:spcPct val="200000"/>
              </a:lnSpc>
              <a:spcBef>
                <a:spcPts val="100"/>
              </a:spcBef>
              <a:spcAft>
                <a:spcPts val="400"/>
              </a:spcAft>
              <a:buClr>
                <a:schemeClr val="accent2"/>
              </a:buClr>
              <a:buSzPct val="900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Database querying, </a:t>
            </a:r>
            <a:r>
              <a:rPr lang="en-US" dirty="0" err="1"/>
              <a:t>J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upyter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notebook..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B3854-7598-8D4F-B06A-B68E1727902F}"/>
              </a:ext>
            </a:extLst>
          </p:cNvPr>
          <p:cNvSpPr txBox="1"/>
          <p:nvPr/>
        </p:nvSpPr>
        <p:spPr>
          <a:xfrm>
            <a:off x="3045350" y="259212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2098C-B79E-F44E-B19B-76DE7F185746}"/>
              </a:ext>
            </a:extLst>
          </p:cNvPr>
          <p:cNvSpPr txBox="1"/>
          <p:nvPr/>
        </p:nvSpPr>
        <p:spPr>
          <a:xfrm>
            <a:off x="6329238" y="196397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D9252-5B43-6145-90C1-6E3EEF5C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406" y="744496"/>
            <a:ext cx="707329" cy="282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FB6AF0-A687-FE4F-80EF-6914F3CB9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487" y="4872326"/>
            <a:ext cx="1012788" cy="241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88420B-1E55-7945-BB1E-6179A8542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181" y="911612"/>
            <a:ext cx="561852" cy="367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72F28-DE5F-364C-A44E-829FA22A0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819" y="4051734"/>
            <a:ext cx="1136705" cy="3114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BB77E0-239C-0246-A68D-61B189797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4852" y="4512599"/>
            <a:ext cx="1547672" cy="471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7E8864-2286-2E40-A96F-82BE138BB0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0615" y="1178132"/>
            <a:ext cx="1110637" cy="471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61B4E9-661F-3D4B-BF69-35D71BC10E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6306" y="1594325"/>
            <a:ext cx="985133" cy="5519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9C9849-3A40-7F42-BB35-2D6FC0EE14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3892" y="5886269"/>
            <a:ext cx="440939" cy="513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DC85F9-2E07-E341-AAC2-BA90E63AD2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0912" y="5809625"/>
            <a:ext cx="2058076" cy="585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8033F3-D93F-4046-97C6-10422A4440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1359" y="165058"/>
            <a:ext cx="1508929" cy="3954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76C54E-2352-B640-BD98-F7643F7031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84172" y="230657"/>
            <a:ext cx="1042451" cy="9060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64DFBF-E75F-5644-8523-C72737F9AF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490" y="5699660"/>
            <a:ext cx="807467" cy="6425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1E1C45-6B70-F24D-A0F4-EE635C88F5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38728" y="5199279"/>
            <a:ext cx="1077091" cy="5003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1A84EA-90A9-C646-9783-59019FE976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33084" y="5324696"/>
            <a:ext cx="95079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15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BFC8CD-B2D8-8A42-AF38-2D82B2E5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54A97-CF2E-3746-8B8C-6890E19903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Automate the pipeline execution.</a:t>
            </a:r>
          </a:p>
          <a:p>
            <a:r>
              <a:rPr lang="en-US" dirty="0"/>
              <a:t>Automate the client rollout for specific models.</a:t>
            </a:r>
          </a:p>
          <a:p>
            <a:r>
              <a:rPr lang="en-US" dirty="0"/>
              <a:t>Rollout more clients for COB.</a:t>
            </a:r>
          </a:p>
          <a:p>
            <a:r>
              <a:rPr lang="en-US" dirty="0"/>
              <a:t>Automate code deployment for continuous deployment(CD).</a:t>
            </a:r>
          </a:p>
          <a:p>
            <a:r>
              <a:rPr lang="en-US" dirty="0"/>
              <a:t>Integrate CCV in prod-ops.</a:t>
            </a:r>
          </a:p>
          <a:p>
            <a:r>
              <a:rPr lang="en-US" dirty="0"/>
              <a:t>Produce more metrics from each run to have better sense of model and data drift.</a:t>
            </a:r>
          </a:p>
          <a:p>
            <a:r>
              <a:rPr lang="en-US" dirty="0"/>
              <a:t>Write rules for Pipeline execution. ( Aligning rules as Red, Yellow and Green)</a:t>
            </a:r>
          </a:p>
          <a:p>
            <a:r>
              <a:rPr lang="en-US" dirty="0"/>
              <a:t>Better reporting of execution cycles.</a:t>
            </a:r>
          </a:p>
          <a:p>
            <a:r>
              <a:rPr lang="en-US" dirty="0"/>
              <a:t>Stronger workflow for CI/CD.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B04B88-766D-294C-8FF2-7B04853E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2140165273"/>
      </p:ext>
    </p:extLst>
  </p:cSld>
  <p:clrMapOvr>
    <a:masterClrMapping/>
  </p:clrMapOvr>
</p:sld>
</file>

<file path=ppt/theme/theme1.xml><?xml version="1.0" encoding="utf-8"?>
<a:theme xmlns:a="http://schemas.openxmlformats.org/drawingml/2006/main" name="Cotiviti_PPT_Template_4x3_Final">
  <a:themeElements>
    <a:clrScheme name="Cotiviti">
      <a:dk1>
        <a:srgbClr val="000000"/>
      </a:dk1>
      <a:lt1>
        <a:srgbClr val="FFFFFF"/>
      </a:lt1>
      <a:dk2>
        <a:srgbClr val="6CC5E9"/>
      </a:dk2>
      <a:lt2>
        <a:srgbClr val="D2D3DC"/>
      </a:lt2>
      <a:accent1>
        <a:srgbClr val="30006F"/>
      </a:accent1>
      <a:accent2>
        <a:srgbClr val="EC008C"/>
      </a:accent2>
      <a:accent3>
        <a:srgbClr val="00BCB5"/>
      </a:accent3>
      <a:accent4>
        <a:srgbClr val="FF8C00"/>
      </a:accent4>
      <a:accent5>
        <a:srgbClr val="9579D3"/>
      </a:accent5>
      <a:accent6>
        <a:srgbClr val="00AEEF"/>
      </a:accent6>
      <a:hlink>
        <a:srgbClr val="FF8C00"/>
      </a:hlink>
      <a:folHlink>
        <a:srgbClr val="A3D55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Template.pptx" id="{2AF74736-A7C2-4854-86AE-8BFF2D82E38A}" vid="{A89D5F17-3728-4D70-94FA-8CD3493663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Cotiviti_PPT_Template_4x3_Final</Template>
  <TotalTime>34696</TotalTime>
  <Words>374</Words>
  <Application>Microsoft Office PowerPoint</Application>
  <PresentationFormat>On-screen Show (4:3)</PresentationFormat>
  <Paragraphs>57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Courier New</vt:lpstr>
      <vt:lpstr>Lucida Grande</vt:lpstr>
      <vt:lpstr>Wingdings</vt:lpstr>
      <vt:lpstr>Cotiviti_PPT_Template_4x3_Final</vt:lpstr>
      <vt:lpstr>Operational AI 2020 Team Meeting</vt:lpstr>
      <vt:lpstr>Troubleshooting </vt:lpstr>
      <vt:lpstr>PowerPoint Presentation</vt:lpstr>
      <vt:lpstr>Maintenance</vt:lpstr>
      <vt:lpstr>PowerPoint Presentation</vt:lpstr>
      <vt:lpstr>How do we do it?</vt:lpstr>
      <vt:lpstr>What’s next?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Strategic Analytics 2019 Team Meeting</dc:title>
  <dc:subject/>
  <dc:creator>Coyne, Mark</dc:creator>
  <cp:keywords/>
  <dc:description/>
  <cp:lastModifiedBy>Nguyen, Hoang</cp:lastModifiedBy>
  <cp:revision>76</cp:revision>
  <cp:lastPrinted>2018-09-13T18:14:44Z</cp:lastPrinted>
  <dcterms:created xsi:type="dcterms:W3CDTF">2019-08-19T14:39:03Z</dcterms:created>
  <dcterms:modified xsi:type="dcterms:W3CDTF">2023-05-03T16:57:23Z</dcterms:modified>
  <cp:category/>
</cp:coreProperties>
</file>